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Montserra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d33bc7676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d33bc7676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d33bc767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d33bc767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3253c3ffea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3253c3ffea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3342010f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3342010f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d33bc7676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d33bc7676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1d33bc7676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1d33bc7676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3342010f9d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3342010f9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3253c3ffea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3253c3ffea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1d33bc767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1d33bc767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3253c3ffea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3253c3ffea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13253c3ffe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13253c3ffe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3253c3ffe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3253c3ffe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3253c3ffe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3253c3ffe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3253c3ffea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3253c3ffea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3253c3ffea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3253c3ffea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13253c3ffe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13253c3ffe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3253c3ffea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3253c3ffea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1d33bc7676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1d33bc767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openclassrooms.com/fr/paths/188-ingenieur-ia" TargetMode="External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2.pn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804350" y="348550"/>
            <a:ext cx="7731300" cy="36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9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9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358"/>
              <a:buFont typeface="Arial"/>
              <a:buNone/>
            </a:pPr>
            <a:r>
              <a:rPr b="1" lang="fr" sz="6700"/>
              <a:t>Construisez un modèle de scoring</a:t>
            </a:r>
            <a:endParaRPr b="1" sz="6300"/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4722"/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fr" sz="4722">
                <a:solidFill>
                  <a:srgbClr val="000000"/>
                </a:solidFill>
              </a:rPr>
              <a:t>Projet </a:t>
            </a:r>
            <a:r>
              <a:rPr lang="fr" sz="4722"/>
              <a:t>4</a:t>
            </a:r>
            <a:r>
              <a:rPr lang="fr" sz="4722">
                <a:solidFill>
                  <a:srgbClr val="000000"/>
                </a:solidFill>
              </a:rPr>
              <a:t>:</a:t>
            </a:r>
            <a:r>
              <a:rPr lang="fr" sz="1922">
                <a:solidFill>
                  <a:srgbClr val="000000"/>
                </a:solidFill>
              </a:rPr>
              <a:t> </a:t>
            </a:r>
            <a:endParaRPr sz="51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52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4486763"/>
            <a:ext cx="21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Formation: </a:t>
            </a:r>
            <a:r>
              <a:rPr lang="fr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Ingénieur IA</a:t>
            </a:r>
            <a:endParaRPr sz="1700"/>
          </a:p>
        </p:txBody>
      </p:sp>
      <p:sp>
        <p:nvSpPr>
          <p:cNvPr id="56" name="Google Shape;56;p13"/>
          <p:cNvSpPr txBox="1"/>
          <p:nvPr/>
        </p:nvSpPr>
        <p:spPr>
          <a:xfrm>
            <a:off x="4308550" y="4493513"/>
            <a:ext cx="1909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595959"/>
                </a:solidFill>
              </a:rPr>
              <a:t>Marius BARTCUS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1222900" y="152150"/>
            <a:ext cx="6708900" cy="768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Transformation des données (nettoyage et feature engineering)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6975" y="1068350"/>
            <a:ext cx="7168901" cy="391825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Data preparation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35" name="Google Shape;135;p23"/>
          <p:cNvSpPr txBox="1"/>
          <p:nvPr/>
        </p:nvSpPr>
        <p:spPr>
          <a:xfrm>
            <a:off x="547600" y="897250"/>
            <a:ext cx="77184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Normalizing data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Splitting data (training set (80% of data) and a test set (20% of data)). Dataset will be split in a stratified way, in order to have a good distribution of the target variable.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Rebalancing dataset</a:t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136" name="Google Shape;13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075" y="1835350"/>
            <a:ext cx="3972599" cy="121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050" y="2759425"/>
            <a:ext cx="3792600" cy="217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3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modèles et les </a:t>
            </a:r>
            <a:r>
              <a:rPr lang="fr" sz="2500"/>
              <a:t>résultats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609950" y="1451850"/>
            <a:ext cx="34074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KNeighborsClassifier: 'knn',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DecisionTreeClassifier: 'dctree',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GaussianNB: 'naivebayes',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LinearSVC: 'svc',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DummyClassifier: 'dummy',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LogisticRegression: 'logreg',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RandomForestClassifier: 'randforest',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XGBClassifier: 'xgboost', 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LGBMClassifier: 'lgbm'</a:t>
            </a:r>
            <a:endParaRPr sz="1100"/>
          </a:p>
        </p:txBody>
      </p:sp>
      <p:pic>
        <p:nvPicPr>
          <p:cNvPr id="145" name="Google Shape;14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2325" y="784525"/>
            <a:ext cx="4713651" cy="296440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métriques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52" name="Google Shape;152;p25"/>
          <p:cNvSpPr txBox="1"/>
          <p:nvPr/>
        </p:nvSpPr>
        <p:spPr>
          <a:xfrm>
            <a:off x="718150" y="879225"/>
            <a:ext cx="7718400" cy="358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➔"/>
            </a:pPr>
            <a:r>
              <a:rPr lang="fr" sz="1100"/>
              <a:t>La </a:t>
            </a:r>
            <a:r>
              <a:rPr b="1" lang="fr" sz="1100"/>
              <a:t>précision</a:t>
            </a:r>
            <a:r>
              <a:rPr lang="fr" sz="1100"/>
              <a:t> est une </a:t>
            </a:r>
            <a:r>
              <a:rPr lang="fr" sz="1100"/>
              <a:t>métrique</a:t>
            </a:r>
            <a:r>
              <a:rPr lang="fr" sz="1100"/>
              <a:t> qui calcule le pourcentage de prédictions correctes pour la classe positive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Le </a:t>
            </a:r>
            <a:r>
              <a:rPr b="1" lang="fr" sz="1100">
                <a:solidFill>
                  <a:schemeClr val="dk1"/>
                </a:solidFill>
              </a:rPr>
              <a:t>rappel</a:t>
            </a:r>
            <a:r>
              <a:rPr lang="fr" sz="1100">
                <a:solidFill>
                  <a:schemeClr val="dk1"/>
                </a:solidFill>
              </a:rPr>
              <a:t> calcule le pourcentage de prédictions correctes pour la classe positive sur toutes les prédictions positives qui pourraient être faites.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marR="38100" rtl="0" algn="l">
              <a:lnSpc>
                <a:spcPct val="128571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300">
                <a:solidFill>
                  <a:schemeClr val="dk1"/>
                </a:solidFill>
              </a:rPr>
              <a:t>Maximiser de la précision </a:t>
            </a:r>
            <a:r>
              <a:rPr lang="fr" sz="1300">
                <a:solidFill>
                  <a:schemeClr val="dk1"/>
                </a:solidFill>
              </a:rPr>
              <a:t>minimise</a:t>
            </a:r>
            <a:r>
              <a:rPr lang="fr" sz="1300">
                <a:solidFill>
                  <a:schemeClr val="dk1"/>
                </a:solidFill>
              </a:rPr>
              <a:t> les erreurs de faux positifs, tandis que la maximiser le rappel </a:t>
            </a:r>
            <a:r>
              <a:rPr lang="fr" sz="1300">
                <a:solidFill>
                  <a:schemeClr val="dk1"/>
                </a:solidFill>
              </a:rPr>
              <a:t>minimise</a:t>
            </a:r>
            <a:r>
              <a:rPr lang="fr" sz="1300">
                <a:solidFill>
                  <a:schemeClr val="dk1"/>
                </a:solidFill>
              </a:rPr>
              <a:t> les erreurs de faux négatifs.</a:t>
            </a:r>
            <a:endParaRPr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La </a:t>
            </a:r>
            <a:r>
              <a:rPr b="1" lang="fr" sz="1100">
                <a:solidFill>
                  <a:schemeClr val="dk1"/>
                </a:solidFill>
              </a:rPr>
              <a:t>F-score</a:t>
            </a:r>
            <a:r>
              <a:rPr lang="fr" sz="1100">
                <a:solidFill>
                  <a:schemeClr val="dk1"/>
                </a:solidFill>
              </a:rPr>
              <a:t> est </a:t>
            </a:r>
            <a:r>
              <a:rPr lang="fr" sz="1100">
                <a:solidFill>
                  <a:schemeClr val="dk1"/>
                </a:solidFill>
              </a:rPr>
              <a:t>calculée</a:t>
            </a:r>
            <a:r>
              <a:rPr lang="fr" sz="1100">
                <a:solidFill>
                  <a:schemeClr val="dk1"/>
                </a:solidFill>
              </a:rPr>
              <a:t> comme la moyenne harmonique de la précision et du rappel, en donnant à chacun la même pondération. Il permet d'évaluer un modèle en tenant compte à la fois de la précision et du rappel à l'aide d'un score unique.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N’est pas </a:t>
            </a:r>
            <a:r>
              <a:rPr lang="fr" sz="1100">
                <a:solidFill>
                  <a:schemeClr val="dk1"/>
                </a:solidFill>
              </a:rPr>
              <a:t>adapté</a:t>
            </a:r>
            <a:r>
              <a:rPr lang="fr" sz="1100">
                <a:solidFill>
                  <a:schemeClr val="dk1"/>
                </a:solidFill>
              </a:rPr>
              <a:t> au besoin métier (minimiser les faux négatifs)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➔"/>
            </a:pPr>
            <a:r>
              <a:rPr b="1" lang="fr" sz="1100">
                <a:solidFill>
                  <a:schemeClr val="dk1"/>
                </a:solidFill>
              </a:rPr>
              <a:t>F-beta score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lang="fr" sz="1100">
                <a:solidFill>
                  <a:schemeClr val="dk1"/>
                </a:solidFill>
              </a:rPr>
              <a:t>généralisation de la F-score qui ajoute un paramètre de configuration appelé beta. Une valeur beta plus petite (0.5)  donne plus de poids à la précision et moins au rappel, tandis qu'une valeur beta plus grande (2, 5, ..) donne moins de poids à la précision et plus de poids au rappel dans le calcul du score.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153" name="Google Shape;153;p2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6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modèles et les résultats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300" y="665875"/>
            <a:ext cx="5948101" cy="4282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modèles et les résultats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66" name="Google Shape;16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625" y="751550"/>
            <a:ext cx="6414742" cy="4235051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8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interprétations des modèles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73" name="Google Shape;17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6875" y="760550"/>
            <a:ext cx="8188776" cy="423504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9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</a:t>
            </a:r>
            <a:r>
              <a:rPr lang="fr" sz="2500"/>
              <a:t>interprétations</a:t>
            </a:r>
            <a:r>
              <a:rPr lang="fr" sz="2500"/>
              <a:t> des modèles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80" name="Google Shape;180;p29"/>
          <p:cNvSpPr txBox="1"/>
          <p:nvPr/>
        </p:nvSpPr>
        <p:spPr>
          <a:xfrm>
            <a:off x="234450" y="884700"/>
            <a:ext cx="8007900" cy="3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C</a:t>
            </a:r>
            <a:r>
              <a:rPr lang="fr"/>
              <a:t>’est importante de comprendre la </a:t>
            </a:r>
            <a:r>
              <a:rPr lang="fr"/>
              <a:t>performance</a:t>
            </a:r>
            <a:r>
              <a:rPr lang="fr"/>
              <a:t> des modèles de machine learning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Les </a:t>
            </a:r>
            <a:r>
              <a:rPr lang="fr"/>
              <a:t>métriques</a:t>
            </a:r>
            <a:r>
              <a:rPr lang="fr"/>
              <a:t> de ML (accuracy, mean squared error, r2 score, etc) ne donne pas des informations suffisant sur la </a:t>
            </a:r>
            <a:r>
              <a:rPr lang="fr"/>
              <a:t>performance</a:t>
            </a:r>
            <a:r>
              <a:rPr lang="fr"/>
              <a:t> de modèles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eli5, LIME, SHAP, interpret, treeinterpreter, etc sont disponible pour mieux comprendre le modèle et </a:t>
            </a:r>
            <a:r>
              <a:rPr lang="fr"/>
              <a:t>sa</a:t>
            </a:r>
            <a:r>
              <a:rPr lang="fr"/>
              <a:t> </a:t>
            </a:r>
            <a:r>
              <a:rPr lang="fr"/>
              <a:t>performance</a:t>
            </a:r>
            <a:r>
              <a:rPr lang="fr"/>
              <a:t> sur une observation donné.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Aidez-</a:t>
            </a:r>
            <a:r>
              <a:rPr lang="fr"/>
              <a:t>nous </a:t>
            </a:r>
            <a:r>
              <a:rPr lang="fr"/>
              <a:t>à mieux comprendre</a:t>
            </a:r>
            <a:r>
              <a:rPr lang="fr"/>
              <a:t> quelle variable </a:t>
            </a:r>
            <a:r>
              <a:rPr lang="fr"/>
              <a:t>(feature)</a:t>
            </a:r>
            <a:r>
              <a:rPr lang="fr"/>
              <a:t> contribue sur la </a:t>
            </a:r>
            <a:r>
              <a:rPr lang="fr"/>
              <a:t>prédiction.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On va </a:t>
            </a:r>
            <a:r>
              <a:rPr lang="fr"/>
              <a:t>utiliser</a:t>
            </a:r>
            <a:r>
              <a:rPr lang="fr"/>
              <a:t> LIME (Local Interpretable Model-Agnostic Explanations Local Interpretable Model-Agnostic Explanations) et SHAP (SHapley Additive exPlanations) pour notre analyse de </a:t>
            </a:r>
            <a:r>
              <a:rPr lang="fr"/>
              <a:t>performance</a:t>
            </a:r>
            <a:r>
              <a:rPr lang="fr"/>
              <a:t> de modèles.</a:t>
            </a:r>
            <a:endParaRPr/>
          </a:p>
        </p:txBody>
      </p:sp>
      <p:sp>
        <p:nvSpPr>
          <p:cNvPr id="181" name="Google Shape;181;p2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0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Les interprétations des modèles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87" name="Google Shape;18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6050"/>
            <a:ext cx="5244724" cy="215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6200" y="814800"/>
            <a:ext cx="3491425" cy="147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515624"/>
            <a:ext cx="8839203" cy="623781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1"/>
          <p:cNvSpPr txBox="1"/>
          <p:nvPr/>
        </p:nvSpPr>
        <p:spPr>
          <a:xfrm>
            <a:off x="1222900" y="152150"/>
            <a:ext cx="6708900" cy="4515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Conclusions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300950" y="1099625"/>
            <a:ext cx="80079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Une étape de </a:t>
            </a:r>
            <a:r>
              <a:rPr lang="fr"/>
              <a:t>feature</a:t>
            </a:r>
            <a:r>
              <a:rPr lang="fr"/>
              <a:t> engineering est fait pour </a:t>
            </a:r>
            <a:r>
              <a:rPr lang="fr"/>
              <a:t>améliorer</a:t>
            </a:r>
            <a:r>
              <a:rPr lang="fr"/>
              <a:t> les </a:t>
            </a:r>
            <a:r>
              <a:rPr lang="fr"/>
              <a:t>résultats</a:t>
            </a:r>
            <a:r>
              <a:rPr lang="fr"/>
              <a:t> de modèles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On </a:t>
            </a:r>
            <a:r>
              <a:rPr lang="fr"/>
              <a:t>balance</a:t>
            </a:r>
            <a:r>
              <a:rPr lang="fr"/>
              <a:t> les donné par des </a:t>
            </a:r>
            <a:r>
              <a:rPr lang="fr"/>
              <a:t>méthodes</a:t>
            </a:r>
            <a:r>
              <a:rPr lang="fr"/>
              <a:t> des oversampling ou undersampling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Il a des </a:t>
            </a:r>
            <a:r>
              <a:rPr lang="fr"/>
              <a:t>applications</a:t>
            </a:r>
            <a:r>
              <a:rPr lang="fr"/>
              <a:t> ou une simple </a:t>
            </a:r>
            <a:r>
              <a:rPr lang="fr"/>
              <a:t>métrique de</a:t>
            </a:r>
            <a:r>
              <a:rPr lang="fr"/>
              <a:t> machine learning comme accuracy ou f1 score ne </a:t>
            </a:r>
            <a:r>
              <a:rPr lang="fr"/>
              <a:t>suffit</a:t>
            </a:r>
            <a:r>
              <a:rPr lang="fr"/>
              <a:t> pas. Une métrique </a:t>
            </a:r>
            <a:r>
              <a:rPr lang="fr"/>
              <a:t>adaptée</a:t>
            </a:r>
            <a:r>
              <a:rPr lang="fr"/>
              <a:t> au besoin </a:t>
            </a:r>
            <a:r>
              <a:rPr lang="fr"/>
              <a:t>métier</a:t>
            </a:r>
            <a:r>
              <a:rPr lang="fr"/>
              <a:t> comme f-beta score est </a:t>
            </a:r>
            <a:r>
              <a:rPr lang="fr"/>
              <a:t>utilisée.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F-beta score est utilisé comme </a:t>
            </a:r>
            <a:r>
              <a:rPr lang="fr"/>
              <a:t>métrique</a:t>
            </a:r>
            <a:r>
              <a:rPr lang="fr"/>
              <a:t> de modèle classification, avec beta&gt;1 pour </a:t>
            </a:r>
            <a:r>
              <a:rPr lang="fr"/>
              <a:t>donner</a:t>
            </a:r>
            <a:r>
              <a:rPr lang="fr"/>
              <a:t> plus de </a:t>
            </a:r>
            <a:r>
              <a:rPr lang="fr"/>
              <a:t>poids</a:t>
            </a:r>
            <a:r>
              <a:rPr lang="fr"/>
              <a:t> sur </a:t>
            </a:r>
            <a:r>
              <a:rPr lang="fr"/>
              <a:t>rappel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➔"/>
            </a:pPr>
            <a:r>
              <a:rPr lang="fr"/>
              <a:t>On utilisé SMOTE et LIME pour l'interprétation des modèles</a:t>
            </a:r>
            <a:endParaRPr/>
          </a:p>
        </p:txBody>
      </p:sp>
      <p:sp>
        <p:nvSpPr>
          <p:cNvPr id="197" name="Google Shape;197;p3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00000"/>
                </a:solidFill>
              </a:rPr>
              <a:t>Sommaire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91350" y="919025"/>
            <a:ext cx="8520600" cy="3082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>
                <a:solidFill>
                  <a:srgbClr val="000000"/>
                </a:solidFill>
              </a:rPr>
              <a:t>Contexte du travail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>
                <a:solidFill>
                  <a:srgbClr val="000000"/>
                </a:solidFill>
              </a:rPr>
              <a:t>Problématique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>
                <a:solidFill>
                  <a:srgbClr val="000000"/>
                </a:solidFill>
              </a:rPr>
              <a:t>Description des données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/>
              <a:t>Transformation des données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◆"/>
            </a:pPr>
            <a:r>
              <a:rPr lang="fr" sz="1600">
                <a:solidFill>
                  <a:srgbClr val="000000"/>
                </a:solidFill>
              </a:rPr>
              <a:t>Nettoyage des données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◆"/>
            </a:pPr>
            <a:r>
              <a:rPr lang="fr" sz="1600"/>
              <a:t>Feature engineering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/>
              <a:t>Les modèles et les résultats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/>
              <a:t>L'interprétation des modèles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➔"/>
            </a:pPr>
            <a:r>
              <a:rPr lang="fr" sz="1600"/>
              <a:t>Conclusions</a:t>
            </a:r>
            <a:endParaRPr sz="16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311700" y="812300"/>
            <a:ext cx="8520600" cy="100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200">
                <a:solidFill>
                  <a:schemeClr val="dk1"/>
                </a:solidFill>
                <a:highlight>
                  <a:srgbClr val="FFFFFF"/>
                </a:highlight>
              </a:rPr>
              <a:t>Data Scientist au sein d'une société financière, nommée </a:t>
            </a:r>
            <a:r>
              <a:rPr b="1"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"Prêt à dépenser". </a:t>
            </a:r>
            <a:br>
              <a:rPr b="1"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200">
                <a:solidFill>
                  <a:schemeClr val="dk1"/>
                </a:solidFill>
              </a:rPr>
              <a:t>Cette société propose des </a:t>
            </a:r>
            <a:r>
              <a:rPr lang="fr" sz="1200">
                <a:solidFill>
                  <a:schemeClr val="dk1"/>
                </a:solidFill>
              </a:rPr>
              <a:t>crédits</a:t>
            </a:r>
            <a:r>
              <a:rPr lang="fr" sz="1200">
                <a:solidFill>
                  <a:schemeClr val="dk1"/>
                </a:solidFill>
              </a:rPr>
              <a:t> pour ces clients qui ont peu ou pas </a:t>
            </a:r>
            <a:r>
              <a:rPr lang="fr" sz="1200">
                <a:solidFill>
                  <a:schemeClr val="dk1"/>
                </a:solidFill>
              </a:rPr>
              <a:t>d'historique</a:t>
            </a:r>
            <a:r>
              <a:rPr lang="fr" sz="1200">
                <a:solidFill>
                  <a:schemeClr val="dk1"/>
                </a:solidFill>
              </a:rPr>
              <a:t> </a:t>
            </a:r>
            <a:r>
              <a:rPr lang="fr" sz="1200">
                <a:solidFill>
                  <a:schemeClr val="dk1"/>
                </a:solidFill>
              </a:rPr>
              <a:t>de</a:t>
            </a:r>
            <a:r>
              <a:rPr lang="fr" sz="1200">
                <a:solidFill>
                  <a:schemeClr val="dk1"/>
                </a:solidFill>
              </a:rPr>
              <a:t> prêts.</a:t>
            </a:r>
            <a:br>
              <a:rPr b="1" lang="fr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fr" sz="1100">
                <a:solidFill>
                  <a:srgbClr val="000000"/>
                </a:solidFill>
              </a:rPr>
              <a:t>1) </a:t>
            </a:r>
            <a:r>
              <a:rPr b="1" lang="fr" sz="1100"/>
              <a:t>création d’un outil de credit scoring</a:t>
            </a:r>
            <a:r>
              <a:rPr lang="fr" sz="1100">
                <a:solidFill>
                  <a:srgbClr val="000000"/>
                </a:solidFill>
              </a:rPr>
              <a:t>.</a:t>
            </a:r>
            <a:br>
              <a:rPr lang="fr" sz="1100">
                <a:solidFill>
                  <a:srgbClr val="000000"/>
                </a:solidFill>
              </a:rPr>
            </a:br>
            <a:r>
              <a:rPr lang="fr" sz="1100">
                <a:solidFill>
                  <a:srgbClr val="000000"/>
                </a:solidFill>
              </a:rPr>
              <a:t>2) </a:t>
            </a:r>
            <a:r>
              <a:rPr b="1" lang="fr" sz="1100"/>
              <a:t>classifié les demandes par: crédit accordé ou refusé</a:t>
            </a:r>
            <a:endParaRPr sz="1100">
              <a:solidFill>
                <a:srgbClr val="000000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222900" y="33520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Context du travail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748025" y="3061500"/>
            <a:ext cx="77184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développement d’un algorithme de classification</a:t>
            </a:r>
            <a:r>
              <a:rPr lang="fr" sz="1100"/>
              <a:t>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modèles facilement interprétables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>
                <a:solidFill>
                  <a:schemeClr val="dk1"/>
                </a:solidFill>
              </a:rPr>
              <a:t>disposer d’une mesure d’importance des variables </a:t>
            </a:r>
            <a:r>
              <a:rPr lang="fr" sz="1100">
                <a:solidFill>
                  <a:schemeClr val="dk1"/>
                </a:solidFill>
                <a:highlight>
                  <a:srgbClr val="FFFFFF"/>
                </a:highlight>
              </a:rPr>
              <a:t>qui ont poussé le modèle à donner cette probabilité à un client.</a:t>
            </a:r>
            <a:endParaRPr sz="1100"/>
          </a:p>
        </p:txBody>
      </p:sp>
      <p:sp>
        <p:nvSpPr>
          <p:cNvPr id="73" name="Google Shape;73;p15"/>
          <p:cNvSpPr txBox="1"/>
          <p:nvPr/>
        </p:nvSpPr>
        <p:spPr>
          <a:xfrm>
            <a:off x="1104200" y="244600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Problématique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6568" y="4379396"/>
            <a:ext cx="975732" cy="60503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Description des données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1700" y="648675"/>
            <a:ext cx="6594673" cy="42335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Description des données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7550"/>
            <a:ext cx="2774235" cy="423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3313" y="1066550"/>
            <a:ext cx="2875800" cy="389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5825" y="1066550"/>
            <a:ext cx="2875800" cy="384768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8"/>
          <p:cNvSpPr txBox="1"/>
          <p:nvPr/>
        </p:nvSpPr>
        <p:spPr>
          <a:xfrm>
            <a:off x="1217950" y="15710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Description des données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7478" y="1089050"/>
            <a:ext cx="5588475" cy="31167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296875" y="1880275"/>
            <a:ext cx="3100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Unbalanced data : TARGET column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- 0 credit payé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- 1 </a:t>
            </a:r>
            <a:r>
              <a:rPr lang="fr"/>
              <a:t>crédit</a:t>
            </a:r>
            <a:r>
              <a:rPr lang="fr"/>
              <a:t> non payé</a:t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/>
        </p:nvSpPr>
        <p:spPr>
          <a:xfrm>
            <a:off x="1222900" y="152150"/>
            <a:ext cx="6708900" cy="768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Transformation des données (nettoyage et feature engineering)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700" y="998625"/>
            <a:ext cx="5389811" cy="3918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/>
        </p:nvSpPr>
        <p:spPr>
          <a:xfrm>
            <a:off x="1222900" y="152150"/>
            <a:ext cx="6708900" cy="768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Transformation des données (nettoyage et feature engineering)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225" y="1013475"/>
            <a:ext cx="7494245" cy="3918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/>
        </p:nvSpPr>
        <p:spPr>
          <a:xfrm>
            <a:off x="1222900" y="152150"/>
            <a:ext cx="6708900" cy="7683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Transformation des données (nettoyage et feature engineering)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119" name="Google Shape;119;p21"/>
          <p:cNvSpPr txBox="1"/>
          <p:nvPr/>
        </p:nvSpPr>
        <p:spPr>
          <a:xfrm>
            <a:off x="257050" y="964925"/>
            <a:ext cx="4068600" cy="7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➔"/>
            </a:pPr>
            <a:r>
              <a:rPr lang="fr" sz="800">
                <a:solidFill>
                  <a:schemeClr val="dk1"/>
                </a:solidFill>
              </a:rPr>
              <a:t>gardez les variables avec &gt; 1 valeur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➔"/>
            </a:pPr>
            <a:r>
              <a:rPr lang="fr" sz="800">
                <a:solidFill>
                  <a:schemeClr val="dk1"/>
                </a:solidFill>
              </a:rPr>
              <a:t>on garde que les variables avec &lt; 60% valeurs vide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➔"/>
            </a:pPr>
            <a:r>
              <a:rPr lang="fr" sz="800">
                <a:solidFill>
                  <a:schemeClr val="dk1"/>
                </a:solidFill>
              </a:rPr>
              <a:t>on ne garde pas les variables ‘doublons’ (trop </a:t>
            </a:r>
            <a:r>
              <a:rPr lang="fr" sz="800">
                <a:solidFill>
                  <a:schemeClr val="dk1"/>
                </a:solidFill>
              </a:rPr>
              <a:t>corrélé</a:t>
            </a:r>
            <a:r>
              <a:rPr lang="fr" sz="800">
                <a:solidFill>
                  <a:schemeClr val="dk1"/>
                </a:solidFill>
              </a:rPr>
              <a:t> une avec l’autre)</a:t>
            </a:r>
            <a:endParaRPr sz="800">
              <a:solidFill>
                <a:schemeClr val="dk1"/>
              </a:solidFill>
            </a:endParaRPr>
          </a:p>
          <a:p>
            <a:pPr indent="-2794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➔"/>
            </a:pPr>
            <a:r>
              <a:rPr lang="fr" sz="800">
                <a:solidFill>
                  <a:schemeClr val="dk1"/>
                </a:solidFill>
              </a:rPr>
              <a:t>on ne garde pas les variables non </a:t>
            </a:r>
            <a:r>
              <a:rPr lang="fr" sz="800">
                <a:solidFill>
                  <a:schemeClr val="dk1"/>
                </a:solidFill>
              </a:rPr>
              <a:t>corrélé</a:t>
            </a:r>
            <a:r>
              <a:rPr lang="fr" sz="800">
                <a:solidFill>
                  <a:schemeClr val="dk1"/>
                </a:solidFill>
              </a:rPr>
              <a:t> avec TARGET</a:t>
            </a:r>
            <a:endParaRPr sz="800">
              <a:solidFill>
                <a:schemeClr val="dk1"/>
              </a:solidFill>
            </a:endParaRPr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225" y="2292425"/>
            <a:ext cx="3900312" cy="254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5650" y="1211450"/>
            <a:ext cx="4140375" cy="2923766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 sz="1000">
                <a:solidFill>
                  <a:srgbClr val="595959"/>
                </a:solidFill>
              </a:rPr>
              <a:t>‹#›</a:t>
            </a:fld>
            <a:r>
              <a:rPr lang="fr" sz="1000">
                <a:solidFill>
                  <a:srgbClr val="595959"/>
                </a:solidFill>
              </a:rPr>
              <a:t>/19</a:t>
            </a:r>
            <a:endParaRPr sz="10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